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wpush.com" TargetMode="External"/><Relationship Id="rId3" Type="http://schemas.openxmlformats.org/officeDocument/2006/relationships/hyperlink" Target="http://pwpush.com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ocs.pwpush.com" TargetMode="External"/><Relationship Id="rId3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wpush.com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wpush.com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wpush.com" TargetMode="External"/><Relationship Id="rId3" Type="http://schemas.openxmlformats.org/officeDocument/2006/relationships/hyperlink" Target="https://pwpush.com/en/pages/faq" TargetMode="External"/><Relationship Id="rId4" Type="http://schemas.openxmlformats.org/officeDocument/2006/relationships/hyperlink" Target="https://docs.pwpush.com" TargetMode="External"/><Relationship Id="rId5" Type="http://schemas.openxmlformats.org/officeDocument/2006/relationships/hyperlink" Target="https://twitter.com/pwpush" TargetMode="External"/><Relationship Id="rId6" Type="http://schemas.openxmlformats.org/officeDocument/2006/relationships/hyperlink" Target="https://www.facebook.com/pwpush" TargetMode="External"/><Relationship Id="rId7" Type="http://schemas.openxmlformats.org/officeDocument/2006/relationships/hyperlink" Target="https://github.com/pglombardo/PasswordPusher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linkedin.com/in/peterlombardo/" TargetMode="External"/><Relationship Id="rId3" Type="http://schemas.openxmlformats.org/officeDocument/2006/relationships/hyperlink" Target="https://github.com/pglombardo" TargetMode="External"/><Relationship Id="rId4" Type="http://schemas.openxmlformats.org/officeDocument/2006/relationships/hyperlink" Target="https://github.com/pglombardo/PasswordPusher" TargetMode="External"/><Relationship Id="rId5" Type="http://schemas.openxmlformats.org/officeDocument/2006/relationships/hyperlink" Target="https://pwpush.com/en/feedbacks/new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wpush.com/en/p/pczorq-1r3d9bhvf/audit" TargetMode="External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pnotic LLC/Peter Giacomo Lombardo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Apnotic LLC/Peter Giacomo Lombardo 2024</a:t>
            </a:r>
          </a:p>
        </p:txBody>
      </p:sp>
      <p:sp>
        <p:nvSpPr>
          <p:cNvPr id="152" name="Password Pushe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Password Pusher</a:t>
            </a:r>
          </a:p>
        </p:txBody>
      </p:sp>
      <p:sp>
        <p:nvSpPr>
          <p:cNvPr id="153" name="Presentation Resource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Resources</a:t>
            </a:r>
          </a:p>
        </p:txBody>
      </p:sp>
      <p:pic>
        <p:nvPicPr>
          <p:cNvPr id="154" name="pwpush Screen Shot 2021-09-10 at 18.27.04.png" descr="pwpush Screen Shot 2021-09-10 at 18.27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0271" y="1238833"/>
            <a:ext cx="59436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ransparent-logo-with-url-centered.png" descr="transparent-logo-with-url-cen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32954" y="3331979"/>
            <a:ext cx="4318234" cy="3134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logo-transparent-sm-bare.png" descr="logo-transparent-sm-ba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2101" y="1005742"/>
            <a:ext cx="3302001" cy="330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quare-logo.png" descr="square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21770" y="7982832"/>
            <a:ext cx="3540603" cy="2360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assphrase Lockdow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Passphrase Lockdown</a:t>
            </a:r>
          </a:p>
        </p:txBody>
      </p:sp>
      <p:sp>
        <p:nvSpPr>
          <p:cNvPr id="192" name="Protect your pushes with pre-shared passphras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Protect your pushes with pre-shared passphrases</a:t>
            </a:r>
          </a:p>
        </p:txBody>
      </p:sp>
      <p:grpSp>
        <p:nvGrpSpPr>
          <p:cNvPr id="195" name="Image Gallery"/>
          <p:cNvGrpSpPr/>
          <p:nvPr/>
        </p:nvGrpSpPr>
        <p:grpSpPr>
          <a:xfrm>
            <a:off x="2355138" y="4249511"/>
            <a:ext cx="19673724" cy="8332211"/>
            <a:chOff x="0" y="0"/>
            <a:chExt cx="19673723" cy="8332210"/>
          </a:xfrm>
        </p:grpSpPr>
        <p:pic>
          <p:nvPicPr>
            <p:cNvPr id="193" name="Screenshot 2023-05-01 at 12.00.15.png" descr="Screenshot 2023-05-01 at 12.00.1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30" t="0" r="2730" b="0"/>
            <a:stretch>
              <a:fillRect/>
            </a:stretch>
          </p:blipFill>
          <p:spPr>
            <a:xfrm>
              <a:off x="0" y="0"/>
              <a:ext cx="19673724" cy="7743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Caption"/>
            <p:cNvSpPr/>
            <p:nvPr/>
          </p:nvSpPr>
          <p:spPr>
            <a:xfrm>
              <a:off x="0" y="7820045"/>
              <a:ext cx="19673724" cy="51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ranslated into 30 Languages"/>
          <p:cNvSpPr txBox="1"/>
          <p:nvPr>
            <p:ph type="title"/>
          </p:nvPr>
        </p:nvSpPr>
        <p:spPr>
          <a:xfrm>
            <a:off x="1206500" y="67982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Translated into 30 Languages</a:t>
            </a:r>
          </a:p>
        </p:txBody>
      </p:sp>
      <p:sp>
        <p:nvSpPr>
          <p:cNvPr id="198" name="Ability to set default language…"/>
          <p:cNvSpPr txBox="1"/>
          <p:nvPr>
            <p:ph type="body" sz="quarter" idx="1"/>
          </p:nvPr>
        </p:nvSpPr>
        <p:spPr>
          <a:xfrm>
            <a:off x="1206500" y="4248504"/>
            <a:ext cx="7505930" cy="8256012"/>
          </a:xfrm>
          <a:prstGeom prst="rect">
            <a:avLst/>
          </a:prstGeom>
        </p:spPr>
        <p:txBody>
          <a:bodyPr/>
          <a:lstStyle/>
          <a:p>
            <a:pPr/>
            <a:r>
              <a:t>Ability to set default language</a:t>
            </a:r>
          </a:p>
          <a:p>
            <a:pPr/>
            <a:r>
              <a:t>Send shared items in other languages</a:t>
            </a:r>
          </a:p>
          <a:p>
            <a:pPr/>
            <a:r>
              <a:t>Per user language settings</a:t>
            </a:r>
          </a:p>
        </p:txBody>
      </p:sp>
      <p:pic>
        <p:nvPicPr>
          <p:cNvPr id="199" name="Screenshot 2024-07-09 at 12.41.23.png" descr="Screenshot 2024-07-09 at 12.41.23.png"/>
          <p:cNvPicPr>
            <a:picLocks noChangeAspect="1"/>
          </p:cNvPicPr>
          <p:nvPr/>
        </p:nvPicPr>
        <p:blipFill>
          <a:blip r:embed="rId2">
            <a:extLst/>
          </a:blip>
          <a:srcRect l="91" t="0" r="91" b="0"/>
          <a:stretch>
            <a:fillRect/>
          </a:stretch>
        </p:blipFill>
        <p:spPr>
          <a:xfrm>
            <a:off x="11509957" y="2250125"/>
            <a:ext cx="9153484" cy="10926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end in Other Languages"/>
          <p:cNvSpPr txBox="1"/>
          <p:nvPr>
            <p:ph type="title"/>
          </p:nvPr>
        </p:nvSpPr>
        <p:spPr>
          <a:xfrm>
            <a:off x="1206500" y="67982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Send in Other Languages</a:t>
            </a:r>
          </a:p>
        </p:txBody>
      </p:sp>
      <p:sp>
        <p:nvSpPr>
          <p:cNvPr id="202" name="Send secret URLs to international users in other languages"/>
          <p:cNvSpPr txBox="1"/>
          <p:nvPr>
            <p:ph type="body" sz="half" idx="1"/>
          </p:nvPr>
        </p:nvSpPr>
        <p:spPr>
          <a:xfrm>
            <a:off x="1206500" y="4248504"/>
            <a:ext cx="11468922" cy="8256012"/>
          </a:xfrm>
          <a:prstGeom prst="rect">
            <a:avLst/>
          </a:prstGeom>
        </p:spPr>
        <p:txBody>
          <a:bodyPr/>
          <a:lstStyle/>
          <a:p>
            <a:pPr/>
            <a:r>
              <a:t>Send secret URLs to international users in other languages</a:t>
            </a:r>
          </a:p>
        </p:txBody>
      </p:sp>
      <p:pic>
        <p:nvPicPr>
          <p:cNvPr id="203" name="Screenshot 2022-12-19 at 17.25.11.png" descr="Screenshot 2022-12-19 at 17.25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84089" y="1035499"/>
            <a:ext cx="9750128" cy="12122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ncryp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Encryption</a:t>
            </a:r>
          </a:p>
        </p:txBody>
      </p:sp>
      <p:sp>
        <p:nvSpPr>
          <p:cNvPr id="206" name="What is in use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is in use?</a:t>
            </a:r>
          </a:p>
        </p:txBody>
      </p:sp>
      <p:sp>
        <p:nvSpPr>
          <p:cNvPr id="207" name="Can be backed by Postgres, MySQL/MariaDB or ephemeral…"/>
          <p:cNvSpPr txBox="1"/>
          <p:nvPr>
            <p:ph type="body" sz="half" idx="1"/>
          </p:nvPr>
        </p:nvSpPr>
        <p:spPr>
          <a:xfrm>
            <a:off x="1206500" y="4248504"/>
            <a:ext cx="9640036" cy="8256012"/>
          </a:xfrm>
          <a:prstGeom prst="rect">
            <a:avLst/>
          </a:prstGeom>
        </p:spPr>
        <p:txBody>
          <a:bodyPr/>
          <a:lstStyle/>
          <a:p>
            <a:pPr/>
            <a:r>
              <a:t>Can be backed by Postgres, MySQL/MariaDB or ephemeral</a:t>
            </a:r>
          </a:p>
          <a:p>
            <a:pPr/>
            <a:r>
              <a:t>Sensitive data is </a:t>
            </a:r>
            <a:r>
              <a:rPr b="1"/>
              <a:t>encrypted using AES-GCM</a:t>
            </a:r>
            <a:r>
              <a:t> and deleted on expiration</a:t>
            </a:r>
          </a:p>
          <a:p>
            <a:pPr/>
            <a:r>
              <a:t>Private/on-prem instances can set a custom encryption key</a:t>
            </a:r>
          </a:p>
        </p:txBody>
      </p:sp>
      <p:pic>
        <p:nvPicPr>
          <p:cNvPr id="208" name="Screenshot 2022-12-19 at 16.50.02.png" descr="Screenshot 2022-12-19 at 16.50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426" y="3703767"/>
            <a:ext cx="17912678" cy="6954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ru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</a:t>
            </a:r>
          </a:p>
        </p:txBody>
      </p:sp>
      <p:sp>
        <p:nvSpPr>
          <p:cNvPr id="211" name="Can you trust Password Pusher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Can you trust Password Pusher?</a:t>
            </a:r>
          </a:p>
        </p:txBody>
      </p:sp>
      <p:sp>
        <p:nvSpPr>
          <p:cNvPr id="212" name="Available publicly at https://pwpush.com or can be hosted privately (on-prem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Available publicly at </a:t>
            </a:r>
            <a:r>
              <a:rPr u="sng">
                <a:hlinkClick r:id="rId2" invalidUrl="" action="" tgtFrame="" tooltip="" history="1" highlightClick="0" endSnd="0"/>
              </a:rPr>
              <a:t>https://pwpush.com</a:t>
            </a:r>
            <a:r>
              <a:t> or can be hosted privately (on-prem)</a:t>
            </a:r>
          </a:p>
          <a:p>
            <a:pPr/>
            <a:r>
              <a:t>It’s &gt;10 years old, open source and has been reviewed many times over</a:t>
            </a:r>
          </a:p>
          <a:p>
            <a:pPr/>
            <a:r>
              <a:t>Author is an active technology engineer with a long and public profile</a:t>
            </a:r>
          </a:p>
          <a:p>
            <a:pPr/>
            <a:r>
              <a:t>Actively maintained for the the &gt;10 year life of the project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pwpush.com</a:t>
            </a:r>
            <a:r>
              <a:t> hosts ~180k/users a month as of 2024</a:t>
            </a:r>
          </a:p>
          <a:p>
            <a:pPr/>
            <a:r>
              <a:t>Hundreds to thousands of private instances running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nfigu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Configuration</a:t>
            </a:r>
          </a:p>
        </p:txBody>
      </p:sp>
      <p:sp>
        <p:nvSpPr>
          <p:cNvPr id="215" name="Can it be customised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Can it be customised?</a:t>
            </a:r>
          </a:p>
        </p:txBody>
      </p:sp>
      <p:sp>
        <p:nvSpPr>
          <p:cNvPr id="216" name="Almost every facet can be customised/changed…"/>
          <p:cNvSpPr txBox="1"/>
          <p:nvPr>
            <p:ph type="body" sz="half" idx="1"/>
          </p:nvPr>
        </p:nvSpPr>
        <p:spPr>
          <a:xfrm>
            <a:off x="1206500" y="4248504"/>
            <a:ext cx="9863151" cy="8256012"/>
          </a:xfrm>
          <a:prstGeom prst="rect">
            <a:avLst/>
          </a:prstGeom>
        </p:spPr>
        <p:txBody>
          <a:bodyPr/>
          <a:lstStyle/>
          <a:p>
            <a:pPr/>
            <a:r>
              <a:t>Almost every facet can be customised/changed</a:t>
            </a:r>
          </a:p>
          <a:p>
            <a:pPr/>
            <a:r>
              <a:t>Configuration via settings.yml file or environment variables</a:t>
            </a:r>
          </a:p>
        </p:txBody>
      </p:sp>
      <p:pic>
        <p:nvPicPr>
          <p:cNvPr id="217" name="Screenshot 2022-12-19 at 17.02.51.png" descr="Screenshot 2022-12-19 at 17.02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1596" y="3472014"/>
            <a:ext cx="12768661" cy="924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xtensive Docu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Extensive Documentation</a:t>
            </a:r>
          </a:p>
        </p:txBody>
      </p:sp>
      <p:sp>
        <p:nvSpPr>
          <p:cNvPr id="220" name="https://docs.pwpush.com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https://docs.pwpush.com</a:t>
            </a:r>
          </a:p>
        </p:txBody>
      </p:sp>
      <p:sp>
        <p:nvSpPr>
          <p:cNvPr id="221" name="Mature documentation that is updated with every release"/>
          <p:cNvSpPr txBox="1"/>
          <p:nvPr>
            <p:ph type="body" sz="quarter" idx="1"/>
          </p:nvPr>
        </p:nvSpPr>
        <p:spPr>
          <a:xfrm>
            <a:off x="1206500" y="4248504"/>
            <a:ext cx="7388868" cy="8256012"/>
          </a:xfrm>
          <a:prstGeom prst="rect">
            <a:avLst/>
          </a:prstGeom>
        </p:spPr>
        <p:txBody>
          <a:bodyPr/>
          <a:lstStyle/>
          <a:p>
            <a:pPr/>
            <a:r>
              <a:t>Mature documentation that is updated with every release</a:t>
            </a:r>
          </a:p>
        </p:txBody>
      </p:sp>
      <p:pic>
        <p:nvPicPr>
          <p:cNvPr id="222" name="Screenshot 2024-07-09 at 12.46.01.png" descr="Screenshot 2024-07-09 at 12.46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4735" y="3340724"/>
            <a:ext cx="13462001" cy="913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eploy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Deployment</a:t>
            </a:r>
          </a:p>
        </p:txBody>
      </p:sp>
      <p:sp>
        <p:nvSpPr>
          <p:cNvPr id="225" name="Use pwpush.com or host your own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 </a:t>
            </a:r>
            <a:r>
              <a:rPr u="sng">
                <a:hlinkClick r:id="rId2" invalidUrl="" action="" tgtFrame="" tooltip="" history="1" highlightClick="0" endSnd="0"/>
              </a:rPr>
              <a:t>pwpush.com</a:t>
            </a:r>
            <a:r>
              <a:t> or host your own…</a:t>
            </a:r>
          </a:p>
        </p:txBody>
      </p:sp>
      <p:sp>
        <p:nvSpPr>
          <p:cNvPr id="226" name="Docker containers available with docker-compose recip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Docker containers available with docker-compose recipes</a:t>
            </a:r>
          </a:p>
          <a:p>
            <a:pPr/>
            <a:r>
              <a:t>Can be (and often is) deployed to:</a:t>
            </a:r>
          </a:p>
          <a:p>
            <a:pPr lvl="1"/>
            <a:r>
              <a:t>AWS</a:t>
            </a:r>
          </a:p>
          <a:p>
            <a:pPr lvl="1"/>
            <a:r>
              <a:t>Digital Ocean</a:t>
            </a:r>
          </a:p>
          <a:p>
            <a:pPr lvl="1"/>
            <a:r>
              <a:t>Heroku</a:t>
            </a:r>
          </a:p>
          <a:p>
            <a:pPr lvl="1"/>
            <a:r>
              <a:t>Google Cloud</a:t>
            </a:r>
          </a:p>
          <a:p>
            <a:pPr lvl="1"/>
            <a:r>
              <a:t>Openshift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elf-Hosted"/>
          <p:cNvSpPr txBox="1"/>
          <p:nvPr>
            <p:ph type="title"/>
          </p:nvPr>
        </p:nvSpPr>
        <p:spPr>
          <a:xfrm>
            <a:off x="1092250" y="1077359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Self-Hosted</a:t>
            </a:r>
          </a:p>
        </p:txBody>
      </p:sp>
      <p:sp>
        <p:nvSpPr>
          <p:cNvPr id="229" name="Pros vs. Cons"/>
          <p:cNvSpPr txBox="1"/>
          <p:nvPr>
            <p:ph type="body" idx="21"/>
          </p:nvPr>
        </p:nvSpPr>
        <p:spPr>
          <a:xfrm>
            <a:off x="1092250" y="2355185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Pros vs. Cons</a:t>
            </a:r>
          </a:p>
        </p:txBody>
      </p:sp>
      <p:sp>
        <p:nvSpPr>
          <p:cNvPr id="230" name="peace of mind that you know exactly what code is running…"/>
          <p:cNvSpPr txBox="1"/>
          <p:nvPr>
            <p:ph type="body" sz="quarter" idx="1"/>
          </p:nvPr>
        </p:nvSpPr>
        <p:spPr>
          <a:xfrm>
            <a:off x="1206500" y="4552603"/>
            <a:ext cx="9802257" cy="5146168"/>
          </a:xfrm>
          <a:prstGeom prst="rect">
            <a:avLst/>
          </a:prstGeom>
        </p:spPr>
        <p:txBody>
          <a:bodyPr/>
          <a:lstStyle/>
          <a:p>
            <a:pPr/>
            <a:r>
              <a:t>peace of mind that you know exactly what code is running</a:t>
            </a:r>
          </a:p>
          <a:p>
            <a:pPr/>
            <a:r>
              <a:t>configure and run it as you like</a:t>
            </a:r>
          </a:p>
          <a:p>
            <a:pPr/>
            <a:r>
              <a:t>branded for your org</a:t>
            </a:r>
          </a:p>
        </p:txBody>
      </p:sp>
      <p:sp>
        <p:nvSpPr>
          <p:cNvPr id="231" name="If your instance gets hacked and encryption broken, attackers now have a targeted dictionary of passwords for your org (limited to unexpired pushes)…"/>
          <p:cNvSpPr txBox="1"/>
          <p:nvPr/>
        </p:nvSpPr>
        <p:spPr>
          <a:xfrm>
            <a:off x="11783717" y="4552603"/>
            <a:ext cx="11544040" cy="5728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63295" indent="-463295" algn="l" defTabSz="1853137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sz="3648">
                <a:solidFill>
                  <a:srgbClr val="000000"/>
                </a:solidFill>
              </a:defRPr>
            </a:pPr>
            <a:r>
              <a:t>If your instance gets hacked and encryption broken, attackers now have a targeted dictionary of passwords for your org (limited to unexpired pushes)</a:t>
            </a:r>
          </a:p>
          <a:p>
            <a:pPr marL="463295" indent="-463295" algn="l" defTabSz="1853137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sz="3648">
                <a:solidFill>
                  <a:srgbClr val="000000"/>
                </a:solidFill>
              </a:defRPr>
            </a:pPr>
            <a:r>
              <a:t>In this specific case, </a:t>
            </a:r>
            <a:r>
              <a:rPr u="sng">
                <a:hlinkClick r:id="rId2" invalidUrl="" action="" tgtFrame="" tooltip="" history="1" highlightClick="0" endSnd="0"/>
              </a:rPr>
              <a:t>pwpush.com</a:t>
            </a:r>
            <a:r>
              <a:t> may be a better choice since there is no direct correlation to your organisation.</a:t>
            </a:r>
          </a:p>
          <a:p>
            <a:pPr marL="463295" indent="-463295" algn="l" defTabSz="1853137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sz="3648">
                <a:solidFill>
                  <a:srgbClr val="000000"/>
                </a:solidFill>
              </a:defRPr>
            </a:pPr>
            <a:r>
              <a:t>Setup your own SSL &amp; secure database</a:t>
            </a:r>
          </a:p>
        </p:txBody>
      </p:sp>
      <p:sp>
        <p:nvSpPr>
          <p:cNvPr id="232" name="Pros"/>
          <p:cNvSpPr txBox="1"/>
          <p:nvPr/>
        </p:nvSpPr>
        <p:spPr>
          <a:xfrm>
            <a:off x="5287017" y="3578269"/>
            <a:ext cx="1641222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Pros</a:t>
            </a:r>
          </a:p>
        </p:txBody>
      </p:sp>
      <p:sp>
        <p:nvSpPr>
          <p:cNvPr id="233" name="Cons"/>
          <p:cNvSpPr txBox="1"/>
          <p:nvPr/>
        </p:nvSpPr>
        <p:spPr>
          <a:xfrm>
            <a:off x="16631749" y="3578269"/>
            <a:ext cx="1847978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Cons</a:t>
            </a:r>
          </a:p>
        </p:txBody>
      </p:sp>
      <p:sp>
        <p:nvSpPr>
          <p:cNvPr id="234" name="Organisations should carefully weigh the pros and cons and decide which route is best for them. We happily support both strategies."/>
          <p:cNvSpPr txBox="1"/>
          <p:nvPr/>
        </p:nvSpPr>
        <p:spPr>
          <a:xfrm>
            <a:off x="3006140" y="10821887"/>
            <a:ext cx="1814322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Organisations should carefully weigh the pros and cons and decide which route is best for them. We happily support both strategies.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hat does it look like?"/>
          <p:cNvSpPr txBox="1"/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What does it look like?</a:t>
            </a:r>
          </a:p>
        </p:txBody>
      </p:sp>
      <p:sp>
        <p:nvSpPr>
          <p:cNvPr id="237" name="Visual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Visuals</a:t>
            </a:r>
          </a:p>
        </p:txBody>
      </p:sp>
      <p:sp>
        <p:nvSpPr>
          <p:cNvPr id="238" name="The next slides will visually demonstrate the Password Pusher UI and some of its featur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The next slides will visually demonstrate the Password Pusher UI and some of its features.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60" name="This presentation exists as a resource for your own presentations.  It’s in basic white for easier copy/past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This presentation exists as a resource for your own presentations.  It’s in basic white for easier copy/paste.</a:t>
            </a:r>
          </a:p>
          <a:p>
            <a:pPr marL="0" indent="0">
              <a:buSzTx/>
              <a:buNone/>
            </a:pPr>
            <a:r>
              <a:t>It includes:</a:t>
            </a:r>
          </a:p>
          <a:p>
            <a:pPr/>
            <a:r>
              <a:t>Summaries, explanations &amp; reasoning</a:t>
            </a:r>
          </a:p>
          <a:p>
            <a:pPr/>
            <a:r>
              <a:t>Feature Overview</a:t>
            </a:r>
          </a:p>
          <a:p>
            <a:pPr/>
            <a:r>
              <a:t>Security Overview</a:t>
            </a:r>
          </a:p>
          <a:p>
            <a:pPr/>
            <a:r>
              <a:t>Graphics, logos and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ntry Form"/>
          <p:cNvSpPr txBox="1"/>
          <p:nvPr/>
        </p:nvSpPr>
        <p:spPr>
          <a:xfrm>
            <a:off x="10940643" y="1078661"/>
            <a:ext cx="2527403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Entry Form</a:t>
            </a:r>
          </a:p>
        </p:txBody>
      </p:sp>
      <p:pic>
        <p:nvPicPr>
          <p:cNvPr id="241" name="Screenshot 2024-07-09 at 12.48.42.png" descr="Screenshot 2024-07-09 at 12.48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0178" y="1954478"/>
            <a:ext cx="15228333" cy="11107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wpush Screen Shot 2021-10-04 at 10.46.00.png" descr="pwpush Screen Shot 2021-10-04 at 10.46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5687" y="4095483"/>
            <a:ext cx="14009485" cy="608454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Expiration Options"/>
          <p:cNvSpPr txBox="1"/>
          <p:nvPr/>
        </p:nvSpPr>
        <p:spPr>
          <a:xfrm>
            <a:off x="7932766" y="2350105"/>
            <a:ext cx="6295327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Expiration Options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creenshot 2022-12-19 at 12.45.07.png" descr="Screenshot 2022-12-19 at 12.45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5983" y="3196138"/>
            <a:ext cx="11152035" cy="732372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ps: Entry without context"/>
          <p:cNvSpPr txBox="1"/>
          <p:nvPr/>
        </p:nvSpPr>
        <p:spPr>
          <a:xfrm>
            <a:off x="9504371" y="1470372"/>
            <a:ext cx="596463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Tips: Entry without context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ashboard to Track Pushes"/>
          <p:cNvSpPr txBox="1"/>
          <p:nvPr/>
        </p:nvSpPr>
        <p:spPr>
          <a:xfrm>
            <a:off x="7541862" y="1321471"/>
            <a:ext cx="9300275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Dashboard to Track Pushes</a:t>
            </a:r>
          </a:p>
        </p:txBody>
      </p:sp>
      <p:pic>
        <p:nvPicPr>
          <p:cNvPr id="250" name="pwpush Screen Shot 2021-09-12 at 23.44.52.png" descr="pwpush Screen Shot 2021-09-12 at 23.44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732" y="3914620"/>
            <a:ext cx="22462536" cy="7459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Unbranded Delivery Pages"/>
          <p:cNvSpPr txBox="1"/>
          <p:nvPr/>
        </p:nvSpPr>
        <p:spPr>
          <a:xfrm>
            <a:off x="7904733" y="1321471"/>
            <a:ext cx="8949628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Unbranded Delivery Pages</a:t>
            </a:r>
          </a:p>
        </p:txBody>
      </p:sp>
      <p:pic>
        <p:nvPicPr>
          <p:cNvPr id="253" name="pwpush Screen Shot 2021-08-26 at 21.48.50.png" descr="pwpush Screen Shot 2021-08-26 at 21.48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441" y="2512888"/>
            <a:ext cx="20409118" cy="10353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wpush audit log 2022-02-10 17.59.48 pwpush.com f79a64367e9b.png" descr="pwpush audit log 2022-02-10 17.59.48 pwpush.com f79a64367e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4334" y="-1"/>
            <a:ext cx="13555333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Audit Log…"/>
          <p:cNvSpPr txBox="1"/>
          <p:nvPr/>
        </p:nvSpPr>
        <p:spPr>
          <a:xfrm>
            <a:off x="18114466" y="5085132"/>
            <a:ext cx="4305999" cy="18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b="1" sz="5500">
                <a:solidFill>
                  <a:srgbClr val="000000"/>
                </a:solidFill>
              </a:defRPr>
            </a:pPr>
            <a:r>
              <a:t>Audit Log</a:t>
            </a:r>
          </a:p>
          <a:p>
            <a:pPr defTabSz="825500">
              <a:defRPr b="1" sz="5500">
                <a:solidFill>
                  <a:srgbClr val="000000"/>
                </a:solidFill>
              </a:defRPr>
            </a:pPr>
            <a:r>
              <a:t> for a “push”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creenshot 2022-12-19 at 12.46.56.png" descr="Screenshot 2022-12-19 at 12.46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4450" y="2070100"/>
            <a:ext cx="16675100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Audit Log for a “push” (close up)"/>
          <p:cNvSpPr txBox="1"/>
          <p:nvPr/>
        </p:nvSpPr>
        <p:spPr>
          <a:xfrm>
            <a:off x="6721823" y="1126506"/>
            <a:ext cx="10940353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Audit Log for a “push” (close up)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creenshot 2022-12-19 at 12.46.41.png" descr="Screenshot 2022-12-19 at 12.46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4552950"/>
            <a:ext cx="16700500" cy="461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Audit Log for a “push” (close up)"/>
          <p:cNvSpPr txBox="1"/>
          <p:nvPr/>
        </p:nvSpPr>
        <p:spPr>
          <a:xfrm>
            <a:off x="6721823" y="2628064"/>
            <a:ext cx="10940353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Audit Log for a “push” (close up)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creenshot 2022-12-19 at 12.46.36.png" descr="Screenshot 2022-12-19 at 12.46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3740150"/>
            <a:ext cx="16510000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Audit Log for a “push” (close up)"/>
          <p:cNvSpPr txBox="1"/>
          <p:nvPr/>
        </p:nvSpPr>
        <p:spPr>
          <a:xfrm>
            <a:off x="6721823" y="2171068"/>
            <a:ext cx="10940353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Audit Log for a “push” (close up)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wpush Screen Shot 2021-08-28 at 15.22.59.png" descr="pwpush Screen Shot 2021-08-28 at 15.22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1550" y="1200150"/>
            <a:ext cx="14820900" cy="1131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Configure…"/>
          <p:cNvSpPr txBox="1"/>
          <p:nvPr/>
        </p:nvSpPr>
        <p:spPr>
          <a:xfrm>
            <a:off x="20006324" y="5975630"/>
            <a:ext cx="2400301" cy="176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b="1" sz="3600">
                <a:solidFill>
                  <a:srgbClr val="000000"/>
                </a:solidFill>
              </a:defRPr>
            </a:pPr>
            <a:r>
              <a:t>Configure</a:t>
            </a:r>
          </a:p>
          <a:p>
            <a:pPr algn="l" defTabSz="825500">
              <a:defRPr b="1" sz="3600">
                <a:solidFill>
                  <a:srgbClr val="000000"/>
                </a:solidFill>
              </a:defRPr>
            </a:pPr>
            <a:r>
              <a:t>Password </a:t>
            </a:r>
          </a:p>
          <a:p>
            <a:pPr algn="l" defTabSz="825500">
              <a:defRPr b="1" sz="3600">
                <a:solidFill>
                  <a:srgbClr val="000000"/>
                </a:solidFill>
              </a:defRPr>
            </a:pPr>
            <a:r>
              <a:t>Generator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he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Problem</a:t>
            </a:r>
          </a:p>
        </p:txBody>
      </p:sp>
      <p:sp>
        <p:nvSpPr>
          <p:cNvPr id="163" name="Communication of Secure Data to Clients, Colleagues &amp; Custome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00735">
              <a:defRPr sz="5335"/>
            </a:lvl1pPr>
          </a:lstStyle>
          <a:p>
            <a:pPr/>
            <a:r>
              <a:t>Communication of Secure Data to Clients, Colleagues &amp; Customers</a:t>
            </a:r>
          </a:p>
        </p:txBody>
      </p:sp>
      <p:sp>
        <p:nvSpPr>
          <p:cNvPr id="164" name="Emailing passwords is inherently insec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Emailing passwords is inherently insecure</a:t>
            </a:r>
          </a:p>
          <a:p>
            <a:pPr lvl="1"/>
            <a:r>
              <a:t>usually sent with context (e.g. email domain)</a:t>
            </a:r>
          </a:p>
          <a:p>
            <a:pPr lvl="1"/>
            <a:r>
              <a:t>can be intercepted at multiple points by malicious entities</a:t>
            </a:r>
          </a:p>
          <a:p>
            <a:pPr lvl="1"/>
            <a:r>
              <a:t>live in email archives forever</a:t>
            </a:r>
          </a:p>
          <a:p>
            <a:pPr lvl="1"/>
            <a:r>
              <a:t>Passwords in email can be retrieved and used later on if an email account is ever stolen, cracked, abandoned etc..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wpush Screen Shot 2022-08-11 at 11.10.09.png" descr="pwpush Screen Shot 2022-08-11 at 11.10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9350" y="1132824"/>
            <a:ext cx="17005300" cy="1233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branding"/>
          <p:cNvSpPr txBox="1"/>
          <p:nvPr/>
        </p:nvSpPr>
        <p:spPr>
          <a:xfrm>
            <a:off x="10869320" y="577161"/>
            <a:ext cx="264536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Rebranding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wpush Screen Shot 2022-08-17 at 10.58.42.png" descr="pwpush Screen Shot 2022-08-17 at 10.58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2550" y="2657105"/>
            <a:ext cx="16598900" cy="1209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Authenticated JSON API"/>
          <p:cNvSpPr txBox="1"/>
          <p:nvPr/>
        </p:nvSpPr>
        <p:spPr>
          <a:xfrm>
            <a:off x="8079358" y="1110185"/>
            <a:ext cx="8225283" cy="94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Authenticated JSON API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ranslated into 30 languages"/>
          <p:cNvSpPr txBox="1"/>
          <p:nvPr/>
        </p:nvSpPr>
        <p:spPr>
          <a:xfrm>
            <a:off x="7361999" y="1044900"/>
            <a:ext cx="9660002" cy="94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Translated into 30 languages</a:t>
            </a:r>
          </a:p>
        </p:txBody>
      </p:sp>
      <p:pic>
        <p:nvPicPr>
          <p:cNvPr id="277" name="Screenshot 2024-07-09 at 12.41.23.png" descr="Screenshot 2024-07-09 at 12.41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9049" y="3220902"/>
            <a:ext cx="6565901" cy="782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wpush Screen Shot 2021-08-26 at 21.28.54.png" descr="pwpush Screen Shot 2021-08-26 at 21.28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5550" y="1962736"/>
            <a:ext cx="16852900" cy="11226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Dark Theme"/>
          <p:cNvSpPr txBox="1"/>
          <p:nvPr/>
        </p:nvSpPr>
        <p:spPr>
          <a:xfrm>
            <a:off x="10104310" y="620546"/>
            <a:ext cx="4175380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Dark Theme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wpush-cli-help.png" descr="pwpush-cli-hel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786" y="1312152"/>
            <a:ext cx="10261601" cy="763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wpush pwpush-cli-list.png" descr="pwpush pwpush-cli-lis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4817" y="7875717"/>
            <a:ext cx="19392901" cy="433070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Authenticated CLI Available…"/>
          <p:cNvSpPr txBox="1"/>
          <p:nvPr/>
        </p:nvSpPr>
        <p:spPr>
          <a:xfrm>
            <a:off x="13122313" y="2730991"/>
            <a:ext cx="9309355" cy="2672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b="1" sz="5500">
                <a:solidFill>
                  <a:srgbClr val="000000"/>
                </a:solidFill>
              </a:defRPr>
            </a:pPr>
            <a:r>
              <a:t>Authenticated CLI Available</a:t>
            </a:r>
          </a:p>
          <a:p>
            <a:pPr algn="l" defTabSz="825500">
              <a:defRPr b="1" sz="5500">
                <a:solidFill>
                  <a:srgbClr val="000000"/>
                </a:solidFill>
              </a:defRPr>
            </a:pPr>
            <a:r>
              <a:t>to automate password</a:t>
            </a:r>
          </a:p>
          <a:p>
            <a:pPr algn="l" defTabSz="825500">
              <a:defRPr b="1" sz="5500">
                <a:solidFill>
                  <a:srgbClr val="000000"/>
                </a:solidFill>
              </a:defRPr>
            </a:pPr>
            <a:r>
              <a:t>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wpush Screen Shot 2022-05-31 at 09.16.02.png" descr="pwpush Screen Shot 2022-05-31 at 09.16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7522" y="889000"/>
            <a:ext cx="9410701" cy="1193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Logins Optional"/>
          <p:cNvSpPr txBox="1"/>
          <p:nvPr/>
        </p:nvSpPr>
        <p:spPr>
          <a:xfrm>
            <a:off x="15162474" y="6385530"/>
            <a:ext cx="5364227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Logins Optional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Many 3rd Party Tools"/>
          <p:cNvSpPr txBox="1"/>
          <p:nvPr/>
        </p:nvSpPr>
        <p:spPr>
          <a:xfrm>
            <a:off x="8648287" y="1321471"/>
            <a:ext cx="7087427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Many 3rd Party Tools</a:t>
            </a:r>
          </a:p>
        </p:txBody>
      </p:sp>
      <p:pic>
        <p:nvPicPr>
          <p:cNvPr id="290" name="pwpush Screen Shot 2021-08-26 at 21.36.16.png" descr="pwpush Screen Shot 2021-08-26 at 21.36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2767464"/>
            <a:ext cx="15354300" cy="1153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et Your Own Encryption Key"/>
          <p:cNvSpPr txBox="1"/>
          <p:nvPr/>
        </p:nvSpPr>
        <p:spPr>
          <a:xfrm>
            <a:off x="7385450" y="1321471"/>
            <a:ext cx="9882125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Set Your Own Encryption Key</a:t>
            </a:r>
          </a:p>
        </p:txBody>
      </p:sp>
      <p:pic>
        <p:nvPicPr>
          <p:cNvPr id="293" name="Screenshot 2022-12-19 at 16.50.02.png" descr="Screenshot 2022-12-19 at 16.50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281" y="3086789"/>
            <a:ext cx="22878464" cy="8882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assword Pusher Li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Password Pusher Links</a:t>
            </a:r>
          </a:p>
        </p:txBody>
      </p:sp>
      <p:sp>
        <p:nvSpPr>
          <p:cNvPr id="296" name="Public Site: pwpush.com…"/>
          <p:cNvSpPr txBox="1"/>
          <p:nvPr>
            <p:ph type="body" idx="1"/>
          </p:nvPr>
        </p:nvSpPr>
        <p:spPr>
          <a:xfrm>
            <a:off x="1206500" y="2864476"/>
            <a:ext cx="21971000" cy="9623719"/>
          </a:xfrm>
          <a:prstGeom prst="rect">
            <a:avLst/>
          </a:prstGeom>
        </p:spPr>
        <p:txBody>
          <a:bodyPr/>
          <a:lstStyle/>
          <a:p>
            <a:pPr/>
            <a:r>
              <a:t>Public Site: </a:t>
            </a:r>
            <a:r>
              <a:rPr u="sng">
                <a:hlinkClick r:id="rId2" invalidUrl="" action="" tgtFrame="" tooltip="" history="1" highlightClick="0" endSnd="0"/>
              </a:rPr>
              <a:t>pwpush.com</a:t>
            </a:r>
          </a:p>
          <a:p>
            <a:pPr/>
            <a:r>
              <a:t>FAQ: </a:t>
            </a:r>
            <a:r>
              <a:rPr u="sng">
                <a:hlinkClick r:id="rId3" invalidUrl="" action="" tgtFrame="" tooltip="" history="1" highlightClick="0" endSnd="0"/>
              </a:rPr>
              <a:t>https://pwpush.com/en/pages/faq</a:t>
            </a:r>
          </a:p>
          <a:p>
            <a:pPr/>
            <a:r>
              <a:t>Documentation: </a:t>
            </a:r>
            <a:r>
              <a:rPr u="sng">
                <a:hlinkClick r:id="rId4" invalidUrl="" action="" tgtFrame="" tooltip="" history="1" highlightClick="0" endSnd="0"/>
              </a:rPr>
              <a:t>https://docs.pwpush.com</a:t>
            </a:r>
          </a:p>
          <a:p>
            <a:pPr/>
            <a:r>
              <a:t>Twitter: </a:t>
            </a:r>
            <a:r>
              <a:rPr u="sng">
                <a:hlinkClick r:id="rId5" invalidUrl="" action="" tgtFrame="" tooltip="" history="1" highlightClick="0" endSnd="0"/>
              </a:rPr>
              <a:t>https://twitter.com/pwpush</a:t>
            </a:r>
          </a:p>
          <a:p>
            <a:pPr/>
            <a:r>
              <a:t>Facebook: </a:t>
            </a:r>
            <a:r>
              <a:rPr u="sng">
                <a:hlinkClick r:id="rId6" invalidUrl="" action="" tgtFrame="" tooltip="" history="1" highlightClick="0" endSnd="0"/>
              </a:rPr>
              <a:t>https://www.facebook.com/pwpush</a:t>
            </a:r>
          </a:p>
          <a:p>
            <a:pPr/>
            <a:r>
              <a:t>Source Code: </a:t>
            </a:r>
            <a:r>
              <a:rPr u="sng">
                <a:hlinkClick r:id="rId7" invalidUrl="" action="" tgtFrame="" tooltip="" history="1" highlightClick="0" endSnd="0"/>
              </a:rPr>
              <a:t>https://github.com/pglombardo/PasswordPusher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Author &amp; Sour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 &amp; Source</a:t>
            </a:r>
          </a:p>
        </p:txBody>
      </p:sp>
      <p:sp>
        <p:nvSpPr>
          <p:cNvPr id="299" name="Peter Giacomo Lombardo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Peter Giacomo Lombardo</a:t>
            </a:r>
          </a:p>
        </p:txBody>
      </p:sp>
      <p:sp>
        <p:nvSpPr>
          <p:cNvPr id="300" name="LinkedIn: https://www.linkedin.com/in/peterlombardo/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LinkedIn: </a:t>
            </a:r>
            <a:r>
              <a:rPr u="sng">
                <a:hlinkClick r:id="rId2" invalidUrl="" action="" tgtFrame="" tooltip="" history="1" highlightClick="0" endSnd="0"/>
              </a:rPr>
              <a:t>https://www.linkedin.com/in/peterlombardo/</a:t>
            </a:r>
          </a:p>
          <a:p>
            <a:pPr/>
            <a:r>
              <a:t>Github: </a:t>
            </a:r>
            <a:r>
              <a:rPr u="sng">
                <a:hlinkClick r:id="rId3" invalidUrl="" action="" tgtFrame="" tooltip="" history="1" highlightClick="0" endSnd="0"/>
              </a:rPr>
              <a:t>https://github.com/pglombardo</a:t>
            </a:r>
          </a:p>
          <a:p>
            <a:pPr/>
            <a:r>
              <a:t>Blog: https://the0x00.dev</a:t>
            </a:r>
          </a:p>
          <a:p>
            <a:pPr/>
            <a:r>
              <a:t>Password Pusher Source Code: </a:t>
            </a:r>
            <a:r>
              <a:rPr u="sng">
                <a:hlinkClick r:id="rId4" invalidUrl="" action="" tgtFrame="" tooltip="" history="1" highlightClick="0" endSnd="0"/>
              </a:rPr>
              <a:t>https://github.com/pglombardo/PasswordPusher</a:t>
            </a:r>
          </a:p>
          <a:p>
            <a:pPr marL="0" indent="0">
              <a:buSzTx/>
              <a:buNone/>
            </a:pPr>
            <a:r>
              <a:t>Thanks for your interest in Password Pusher!  If you ever have an issue or need some help with the project, please let me know in the </a:t>
            </a:r>
            <a:r>
              <a:rPr u="sng">
                <a:hlinkClick r:id="rId5" invalidUrl="" action="" tgtFrame="" tooltip="" history="1" highlightClick="0" endSnd="0"/>
              </a:rPr>
              <a:t>pwpush.com feedback form</a:t>
            </a:r>
            <a:r>
              <a:t> or by email at pglombardo@pwpush.com.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Problem</a:t>
            </a:r>
          </a:p>
        </p:txBody>
      </p:sp>
      <p:sp>
        <p:nvSpPr>
          <p:cNvPr id="167" name="The same risks persist when sending passwords via…"/>
          <p:cNvSpPr txBox="1"/>
          <p:nvPr>
            <p:ph type="body" idx="1"/>
          </p:nvPr>
        </p:nvSpPr>
        <p:spPr>
          <a:xfrm>
            <a:off x="1206500" y="3220263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The </a:t>
            </a:r>
            <a:r>
              <a:rPr b="1"/>
              <a:t>same risks persist</a:t>
            </a:r>
            <a:r>
              <a:t> when sending passwords via </a:t>
            </a:r>
          </a:p>
          <a:p>
            <a:pPr lvl="1"/>
            <a:r>
              <a:t>SMS</a:t>
            </a:r>
          </a:p>
          <a:p>
            <a:pPr lvl="1"/>
            <a:r>
              <a:t>WhatsApp</a:t>
            </a:r>
          </a:p>
          <a:p>
            <a:pPr lvl="1"/>
            <a:r>
              <a:t>Telegram</a:t>
            </a:r>
          </a:p>
          <a:p>
            <a:pPr lvl="1"/>
            <a:r>
              <a:t>Teams Chat, Slack etc… </a:t>
            </a:r>
          </a:p>
          <a:p>
            <a:pPr/>
            <a:r>
              <a:t>The data can and is often perpetual and out of your control.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ducing Security Ri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Reducing Security Risks</a:t>
            </a:r>
          </a:p>
        </p:txBody>
      </p:sp>
      <p:sp>
        <p:nvSpPr>
          <p:cNvPr id="170" name="By using Password Pusher, you bypass all of these issu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By using Password Pusher, you bypass all of these issues</a:t>
            </a:r>
          </a:p>
        </p:txBody>
      </p:sp>
      <p:sp>
        <p:nvSpPr>
          <p:cNvPr id="171" name="For each password sent with Password Pus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each password sent with Password Pusher</a:t>
            </a:r>
          </a:p>
          <a:p>
            <a:pPr lvl="1"/>
            <a:r>
              <a:t>a unique, hard to guess URL is generated that only you will know</a:t>
            </a:r>
          </a:p>
          <a:p>
            <a:pPr lvl="1"/>
            <a:r>
              <a:t>passwords expire after a predefined set of views or duration</a:t>
            </a:r>
          </a:p>
          <a:p>
            <a:pPr lvl="1"/>
            <a:r>
              <a:t>An audit log is maintained of views with metadata</a:t>
            </a:r>
          </a:p>
          <a:p>
            <a:pPr lvl="1"/>
            <a:r>
              <a:t>Upon expiration, the payload is deleted immediately and entirely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hat End Users S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End Users See</a:t>
            </a:r>
          </a:p>
        </p:txBody>
      </p:sp>
      <p:sp>
        <p:nvSpPr>
          <p:cNvPr id="174" name="—-&gt; https://pwpush.com/en/p/pczorq-1r3d9bhvf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—-&gt; https://pwpush.com/en/p/pczorq-1r3d9bhvf</a:t>
            </a:r>
          </a:p>
        </p:txBody>
      </p:sp>
      <p:sp>
        <p:nvSpPr>
          <p:cNvPr id="175" name="Unbranded &amp; Simple Delivery Page…"/>
          <p:cNvSpPr txBox="1"/>
          <p:nvPr>
            <p:ph type="body" sz="quarter" idx="1"/>
          </p:nvPr>
        </p:nvSpPr>
        <p:spPr>
          <a:xfrm>
            <a:off x="1206500" y="4248504"/>
            <a:ext cx="7505930" cy="8256012"/>
          </a:xfrm>
          <a:prstGeom prst="rect">
            <a:avLst/>
          </a:prstGeom>
        </p:spPr>
        <p:txBody>
          <a:bodyPr/>
          <a:lstStyle/>
          <a:p>
            <a:pPr/>
            <a:r>
              <a:t>Unbranded &amp; Simple Delivery Page</a:t>
            </a:r>
          </a:p>
          <a:p>
            <a:pPr/>
            <a:r>
              <a:t>No user confusion</a:t>
            </a:r>
          </a:p>
          <a:p>
            <a:pPr/>
            <a:r>
              <a:t>Option to delete immediately</a:t>
            </a:r>
          </a:p>
        </p:txBody>
      </p:sp>
      <p:pic>
        <p:nvPicPr>
          <p:cNvPr id="176" name="Screenshot 2022-12-19 at 17.09.59.png" descr="Screenshot 2022-12-19 at 17.09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6131" y="3394486"/>
            <a:ext cx="15379701" cy="1023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f Expire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Expired…</a:t>
            </a:r>
          </a:p>
        </p:txBody>
      </p:sp>
      <p:sp>
        <p:nvSpPr>
          <p:cNvPr id="179" name="—-&gt; https://pwpush.com/en/p/pczorq-1r3d9bhvf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—-&gt; https://pwpush.com/en/p/pczorq-1r3d9bhvf</a:t>
            </a:r>
          </a:p>
        </p:txBody>
      </p:sp>
      <p:sp>
        <p:nvSpPr>
          <p:cNvPr id="180" name="Unbranded &amp; Simple…"/>
          <p:cNvSpPr txBox="1"/>
          <p:nvPr>
            <p:ph type="body" sz="quarter" idx="1"/>
          </p:nvPr>
        </p:nvSpPr>
        <p:spPr>
          <a:xfrm>
            <a:off x="1206500" y="4248504"/>
            <a:ext cx="7505930" cy="8256012"/>
          </a:xfrm>
          <a:prstGeom prst="rect">
            <a:avLst/>
          </a:prstGeom>
        </p:spPr>
        <p:txBody>
          <a:bodyPr/>
          <a:lstStyle/>
          <a:p>
            <a:pPr/>
            <a:r>
              <a:t>Unbranded &amp; Simple </a:t>
            </a:r>
          </a:p>
          <a:p>
            <a:pPr/>
            <a:r>
              <a:t>No user confusion</a:t>
            </a:r>
          </a:p>
        </p:txBody>
      </p:sp>
      <p:pic>
        <p:nvPicPr>
          <p:cNvPr id="181" name="Screenshot 2022-12-19 at 17.17.23.png" descr="Screenshot 2022-12-19 at 17.17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059" y="3258410"/>
            <a:ext cx="15379701" cy="1023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ck with Audit Logs"/>
          <p:cNvSpPr txBox="1"/>
          <p:nvPr>
            <p:ph type="title"/>
          </p:nvPr>
        </p:nvSpPr>
        <p:spPr>
          <a:xfrm>
            <a:off x="1206500" y="67982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Track with Audit Logs</a:t>
            </a:r>
          </a:p>
        </p:txBody>
      </p:sp>
      <p:sp>
        <p:nvSpPr>
          <p:cNvPr id="184" name="—-&gt; https://pwpush.com/en/p/pczorq-1r3d9bhvf/audit"/>
          <p:cNvSpPr txBox="1"/>
          <p:nvPr>
            <p:ph type="body" idx="21"/>
          </p:nvPr>
        </p:nvSpPr>
        <p:spPr>
          <a:xfrm>
            <a:off x="1206500" y="1973283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—-&gt; </a:t>
            </a:r>
            <a:r>
              <a:rPr u="sng">
                <a:hlinkClick r:id="rId2" invalidUrl="" action="" tgtFrame="" tooltip="" history="1" highlightClick="0" endSnd="0"/>
              </a:rPr>
              <a:t>https://pwpush.com/en/p/pczorq-1r3d9bhvf/audit</a:t>
            </a:r>
          </a:p>
        </p:txBody>
      </p:sp>
      <p:sp>
        <p:nvSpPr>
          <p:cNvPr id="185" name="Know who viewed and when…"/>
          <p:cNvSpPr txBox="1"/>
          <p:nvPr>
            <p:ph type="body" sz="quarter" idx="1"/>
          </p:nvPr>
        </p:nvSpPr>
        <p:spPr>
          <a:xfrm>
            <a:off x="1206500" y="4248504"/>
            <a:ext cx="7505930" cy="8256012"/>
          </a:xfrm>
          <a:prstGeom prst="rect">
            <a:avLst/>
          </a:prstGeom>
        </p:spPr>
        <p:txBody>
          <a:bodyPr/>
          <a:lstStyle/>
          <a:p>
            <a:pPr/>
            <a:r>
              <a:t>Know who viewed and when</a:t>
            </a:r>
          </a:p>
          <a:p>
            <a:pPr/>
            <a:r>
              <a:t>Preemptively delete</a:t>
            </a:r>
          </a:p>
        </p:txBody>
      </p:sp>
      <p:pic>
        <p:nvPicPr>
          <p:cNvPr id="186" name="Screenshot 2022-12-19 at 17.21.02.png" descr="Screenshot 2022-12-19 at 17.21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3755" y="2470236"/>
            <a:ext cx="15430501" cy="1247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re Text, Files &amp; UR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Share Text, Files &amp; URLs</a:t>
            </a:r>
          </a:p>
        </p:txBody>
      </p:sp>
      <p:pic>
        <p:nvPicPr>
          <p:cNvPr id="189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0" t="10237" r="0" b="10237"/>
          <a:stretch>
            <a:fillRect/>
          </a:stretch>
        </p:blipFill>
        <p:spPr>
          <a:xfrm>
            <a:off x="1723942" y="2565274"/>
            <a:ext cx="20936116" cy="9949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